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10"/>
  </p:notesMasterIdLst>
  <p:sldIdLst>
    <p:sldId id="263" r:id="rId2"/>
    <p:sldId id="262" r:id="rId3"/>
    <p:sldId id="264" r:id="rId4"/>
    <p:sldId id="265" r:id="rId5"/>
    <p:sldId id="266" r:id="rId6"/>
    <p:sldId id="267" r:id="rId7"/>
    <p:sldId id="269" r:id="rId8"/>
    <p:sldId id="268"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2B47C44-EF8F-434F-9950-8450D0BB5446}">
          <p14:sldIdLst>
            <p14:sldId id="263"/>
            <p14:sldId id="262"/>
            <p14:sldId id="264"/>
            <p14:sldId id="265"/>
            <p14:sldId id="266"/>
            <p14:sldId id="267"/>
          </p14:sldIdLst>
        </p14:section>
        <p14:section name="backup" id="{4758A0DF-024F-4E2D-960B-FE7A263EFD75}">
          <p14:sldIdLst>
            <p14:sldId id="269"/>
            <p14:sldId id="268"/>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68" autoAdjust="0"/>
    <p:restoredTop sz="60997" autoAdjust="0"/>
  </p:normalViewPr>
  <p:slideViewPr>
    <p:cSldViewPr snapToGrid="0" showGuides="1">
      <p:cViewPr varScale="1">
        <p:scale>
          <a:sx n="64" d="100"/>
          <a:sy n="64" d="100"/>
        </p:scale>
        <p:origin x="540"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393C9E-AB49-4EDB-80EA-A6B3C9D13B14}" type="datetimeFigureOut">
              <a:rPr lang="fr-FR" smtClean="0"/>
              <a:t>10/07/2019</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B65D34-3D7D-431A-94BD-58E4615FC82C}" type="slidenum">
              <a:rPr lang="fr-FR" smtClean="0"/>
              <a:t>‹#›</a:t>
            </a:fld>
            <a:endParaRPr lang="fr-FR"/>
          </a:p>
        </p:txBody>
      </p:sp>
    </p:spTree>
    <p:extLst>
      <p:ext uri="{BB962C8B-B14F-4D97-AF65-F5344CB8AC3E}">
        <p14:creationId xmlns:p14="http://schemas.microsoft.com/office/powerpoint/2010/main" val="238655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am a research director at the IBM France Lab, working on advancing our AI products through collaborative research.</a:t>
            </a:r>
          </a:p>
          <a:p>
            <a:endParaRPr lang="en-US" dirty="0"/>
          </a:p>
          <a:p>
            <a:r>
              <a:rPr lang="en-US" dirty="0"/>
              <a:t>In this position, we are often confronted to the impact the technologies we develop can have on our customers, their customers, and the public at large. Over the years, we have developed training, best practices and processes to analyze and address various challenges posed by creating technology that changes the world generates.</a:t>
            </a:r>
          </a:p>
          <a:p>
            <a:endParaRPr lang="en-US" dirty="0"/>
          </a:p>
          <a:p>
            <a:r>
              <a:rPr lang="en-US" dirty="0"/>
              <a:t>Thus, when the doctoral school of the University of Paris </a:t>
            </a:r>
            <a:r>
              <a:rPr lang="en-US" dirty="0" err="1"/>
              <a:t>Saclay</a:t>
            </a:r>
            <a:r>
              <a:rPr lang="en-US" dirty="0"/>
              <a:t> needed to introduce all its doctoral students to research ethics and information ethics, the urge to share our hands-on experience came naturally, as Ethics as a discipline nurtures itself from sharing and confronting various perspectives, to build a shared understanding of how novel technologies change our world and ourselves.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But first, this is a conference focusing on the impact of AI, why is it that my talk broadens the subject to more generally Information Ethics?</a:t>
            </a:r>
          </a:p>
          <a:p>
            <a:endParaRPr lang="en-US" dirty="0"/>
          </a:p>
        </p:txBody>
      </p:sp>
      <p:sp>
        <p:nvSpPr>
          <p:cNvPr id="4" name="Slide Number Placeholder 3"/>
          <p:cNvSpPr>
            <a:spLocks noGrp="1"/>
          </p:cNvSpPr>
          <p:nvPr>
            <p:ph type="sldNum" sz="quarter" idx="5"/>
          </p:nvPr>
        </p:nvSpPr>
        <p:spPr/>
        <p:txBody>
          <a:bodyPr/>
          <a:lstStyle/>
          <a:p>
            <a:fld id="{BAB65D34-3D7D-431A-94BD-58E4615FC82C}" type="slidenum">
              <a:rPr lang="fr-FR" smtClean="0"/>
              <a:t>0</a:t>
            </a:fld>
            <a:endParaRPr lang="fr-FR"/>
          </a:p>
        </p:txBody>
      </p:sp>
    </p:spTree>
    <p:extLst>
      <p:ext uri="{BB962C8B-B14F-4D97-AF65-F5344CB8AC3E}">
        <p14:creationId xmlns:p14="http://schemas.microsoft.com/office/powerpoint/2010/main" val="12366666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 same AI technique can be used in medical analysis to diagnose cancer, analyze social networks for marketing purposes or again to suggest a justice sentence. In each of those cases, the fundamental demands of fairness, accountability and transparency will be addressed very differently.</a:t>
            </a:r>
          </a:p>
          <a:p>
            <a:endParaRPr lang="en-US" sz="1200" dirty="0"/>
          </a:p>
          <a:p>
            <a:r>
              <a:rPr lang="en-US" sz="1200" dirty="0"/>
              <a:t>Conversely, a data scientist working in medicine will need to learn about bioethics, an anthropologist about HS ethics…</a:t>
            </a:r>
          </a:p>
          <a:p>
            <a:endParaRPr lang="en-US" sz="1200" dirty="0"/>
          </a:p>
          <a:p>
            <a:r>
              <a:rPr lang="en-US" sz="1200" dirty="0"/>
              <a:t>AI is still a tool. </a:t>
            </a:r>
          </a:p>
          <a:p>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scientist approach vs the engineer approach: epistemic vs transformative</a:t>
            </a:r>
          </a:p>
          <a:p>
            <a:endParaRPr lang="en-US" sz="1200" dirty="0"/>
          </a:p>
          <a:p>
            <a:r>
              <a:rPr lang="en-US" sz="1200" dirty="0"/>
              <a:t>It makes more sense, when teaching about information ethics, to categorize topics according to the subject or activity at risk, rather than through the specific technology being used.</a:t>
            </a:r>
          </a:p>
          <a:p>
            <a:endParaRPr lang="en-US" sz="1200" dirty="0"/>
          </a:p>
          <a:p>
            <a:r>
              <a:rPr lang="en-US" sz="1200" dirty="0"/>
              <a:t>-\ Notice the various topics we present here are more or less set in existing frameworks of cultural practice and regulation: security, IP, privacy… have set norms that we need to respect or adapt.</a:t>
            </a:r>
          </a:p>
          <a:p>
            <a:endParaRPr lang="en-US" sz="1200" dirty="0"/>
          </a:p>
          <a:p>
            <a:endParaRPr lang="en-US" sz="1200" dirty="0"/>
          </a:p>
          <a:p>
            <a:endParaRPr lang="en-US" dirty="0"/>
          </a:p>
        </p:txBody>
      </p:sp>
      <p:sp>
        <p:nvSpPr>
          <p:cNvPr id="4" name="Slide Number Placeholder 3"/>
          <p:cNvSpPr>
            <a:spLocks noGrp="1"/>
          </p:cNvSpPr>
          <p:nvPr>
            <p:ph type="sldNum" sz="quarter" idx="5"/>
          </p:nvPr>
        </p:nvSpPr>
        <p:spPr/>
        <p:txBody>
          <a:bodyPr/>
          <a:lstStyle/>
          <a:p>
            <a:fld id="{BAB65D34-3D7D-431A-94BD-58E4615FC82C}" type="slidenum">
              <a:rPr lang="fr-FR" smtClean="0"/>
              <a:t>1</a:t>
            </a:fld>
            <a:endParaRPr lang="fr-FR"/>
          </a:p>
        </p:txBody>
      </p:sp>
    </p:spTree>
    <p:extLst>
      <p:ext uri="{BB962C8B-B14F-4D97-AF65-F5344CB8AC3E}">
        <p14:creationId xmlns:p14="http://schemas.microsoft.com/office/powerpoint/2010/main" val="3051301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contrast, IT present new risk areas, over which cultural norms and regulations are not stable. Those require invention, possibly trial and error, and put into question vast social and personal </a:t>
            </a:r>
          </a:p>
          <a:p>
            <a:endParaRPr lang="en-US" dirty="0"/>
          </a:p>
          <a:p>
            <a:endParaRPr lang="en-US" dirty="0"/>
          </a:p>
          <a:p>
            <a:r>
              <a:rPr lang="en-US" dirty="0"/>
              <a:t>AI Ethics is a blend of various concerns about human activities and technologies </a:t>
            </a:r>
          </a:p>
          <a:p>
            <a:endParaRPr lang="en-US" dirty="0"/>
          </a:p>
          <a:p>
            <a:r>
              <a:rPr lang="en-US" dirty="0"/>
              <a:t>Now, the issue becomes, who can best sort out the various challenges that digital technologies present us?</a:t>
            </a:r>
          </a:p>
        </p:txBody>
      </p:sp>
      <p:sp>
        <p:nvSpPr>
          <p:cNvPr id="4" name="Slide Number Placeholder 3"/>
          <p:cNvSpPr>
            <a:spLocks noGrp="1"/>
          </p:cNvSpPr>
          <p:nvPr>
            <p:ph type="sldNum" sz="quarter" idx="5"/>
          </p:nvPr>
        </p:nvSpPr>
        <p:spPr/>
        <p:txBody>
          <a:bodyPr/>
          <a:lstStyle/>
          <a:p>
            <a:fld id="{BAB65D34-3D7D-431A-94BD-58E4615FC82C}" type="slidenum">
              <a:rPr lang="fr-FR" smtClean="0"/>
              <a:t>2</a:t>
            </a:fld>
            <a:endParaRPr lang="fr-FR"/>
          </a:p>
        </p:txBody>
      </p:sp>
    </p:spTree>
    <p:extLst>
      <p:ext uri="{BB962C8B-B14F-4D97-AF65-F5344CB8AC3E}">
        <p14:creationId xmlns:p14="http://schemas.microsoft.com/office/powerpoint/2010/main" val="31699002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of the lock, a useful tool to secure privacy or private property,</a:t>
            </a:r>
          </a:p>
          <a:p>
            <a:endParaRPr lang="en-US" dirty="0"/>
          </a:p>
          <a:p>
            <a:r>
              <a:rPr lang="en-US" dirty="0"/>
              <a:t>Algorithms such as k-</a:t>
            </a:r>
            <a:r>
              <a:rPr lang="en-US" dirty="0" err="1"/>
              <a:t>anomyzation</a:t>
            </a:r>
            <a:r>
              <a:rPr lang="en-US" dirty="0"/>
              <a:t> can be used to preserve anonymity while ensuring good AI learnability</a:t>
            </a:r>
          </a:p>
          <a:p>
            <a:endParaRPr lang="en-US" dirty="0"/>
          </a:p>
          <a:p>
            <a:r>
              <a:rPr lang="en-US" dirty="0"/>
              <a:t>Homomorphic computation and cryptography help preserve privacy</a:t>
            </a:r>
          </a:p>
          <a:p>
            <a:endParaRPr lang="en-US" dirty="0"/>
          </a:p>
          <a:p>
            <a:r>
              <a:rPr lang="en-US" dirty="0"/>
              <a:t>Language theory and AI help generating explanations</a:t>
            </a:r>
          </a:p>
          <a:p>
            <a:endParaRPr lang="en-US" dirty="0"/>
          </a:p>
          <a:p>
            <a:r>
              <a:rPr lang="en-US" dirty="0"/>
              <a:t>‘truth by consensus’: it is difficult for STEM oriented people to accept that the right course of action is not determine by a falsifiable process.</a:t>
            </a:r>
          </a:p>
          <a:p>
            <a:endParaRPr lang="en-US" dirty="0"/>
          </a:p>
          <a:p>
            <a:r>
              <a:rPr lang="en-US" dirty="0"/>
              <a:t>See </a:t>
            </a:r>
            <a:r>
              <a:rPr lang="en-US" dirty="0" err="1"/>
              <a:t>danah</a:t>
            </a:r>
            <a:r>
              <a:rPr lang="en-US" dirty="0"/>
              <a:t> </a:t>
            </a:r>
            <a:r>
              <a:rPr lang="en-US" dirty="0" err="1"/>
              <a:t>boyd</a:t>
            </a: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AB65D34-3D7D-431A-94BD-58E4615FC82C}" type="slidenum">
              <a:rPr lang="fr-FR" smtClean="0"/>
              <a:t>3</a:t>
            </a:fld>
            <a:endParaRPr lang="fr-FR"/>
          </a:p>
        </p:txBody>
      </p:sp>
    </p:spTree>
    <p:extLst>
      <p:ext uri="{BB962C8B-B14F-4D97-AF65-F5344CB8AC3E}">
        <p14:creationId xmlns:p14="http://schemas.microsoft.com/office/powerpoint/2010/main" val="26911163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far, we’ve had 4 sessions, 450 students take our course setup as a MOOC.</a:t>
            </a:r>
          </a:p>
          <a:p>
            <a:endParaRPr lang="en-US" dirty="0"/>
          </a:p>
          <a:p>
            <a:r>
              <a:rPr lang="en-US" dirty="0"/>
              <a:t>On top of a regular lecture and quizzes to assess content acquisition, we provide a discussion forum and exchanges, where much of the actual learning occurs, through discussions.</a:t>
            </a:r>
          </a:p>
          <a:p>
            <a:endParaRPr lang="en-US" dirty="0"/>
          </a:p>
          <a:p>
            <a:r>
              <a:rPr lang="en-US" dirty="0"/>
              <a:t>Parts of the quizzes and intentionally ambiguous and require context interpretation. </a:t>
            </a:r>
          </a:p>
        </p:txBody>
      </p:sp>
      <p:sp>
        <p:nvSpPr>
          <p:cNvPr id="4" name="Slide Number Placeholder 3"/>
          <p:cNvSpPr>
            <a:spLocks noGrp="1"/>
          </p:cNvSpPr>
          <p:nvPr>
            <p:ph type="sldNum" sz="quarter" idx="5"/>
          </p:nvPr>
        </p:nvSpPr>
        <p:spPr/>
        <p:txBody>
          <a:bodyPr/>
          <a:lstStyle/>
          <a:p>
            <a:fld id="{BAB65D34-3D7D-431A-94BD-58E4615FC82C}" type="slidenum">
              <a:rPr lang="fr-FR" smtClean="0"/>
              <a:t>4</a:t>
            </a:fld>
            <a:endParaRPr lang="fr-FR"/>
          </a:p>
        </p:txBody>
      </p:sp>
    </p:spTree>
    <p:extLst>
      <p:ext uri="{BB962C8B-B14F-4D97-AF65-F5344CB8AC3E}">
        <p14:creationId xmlns:p14="http://schemas.microsoft.com/office/powerpoint/2010/main" val="3927318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B65D34-3D7D-431A-94BD-58E4615FC82C}" type="slidenum">
              <a:rPr lang="fr-FR" smtClean="0"/>
              <a:t>5</a:t>
            </a:fld>
            <a:endParaRPr lang="fr-FR"/>
          </a:p>
        </p:txBody>
      </p:sp>
    </p:spTree>
    <p:extLst>
      <p:ext uri="{BB962C8B-B14F-4D97-AF65-F5344CB8AC3E}">
        <p14:creationId xmlns:p14="http://schemas.microsoft.com/office/powerpoint/2010/main" val="39257780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http://www.u-psud.fr/skins/skinzee/resources/img/logo-psud-saclay.jpg" TargetMode="External"/><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1.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2603861"/>
            <a:ext cx="9144000" cy="825139"/>
          </a:xfrm>
        </p:spPr>
        <p:txBody>
          <a:bodyPr anchor="ctr">
            <a:normAutofit/>
          </a:bodyPr>
          <a:lstStyle>
            <a:lvl1pPr algn="ctr">
              <a:defRPr sz="4400"/>
            </a:lvl1pPr>
          </a:lstStyle>
          <a:p>
            <a:r>
              <a:rPr lang="en-US" dirty="0"/>
              <a:t>Title of your presentation</a:t>
            </a:r>
            <a:endParaRPr lang="fr-FR" dirty="0"/>
          </a:p>
        </p:txBody>
      </p:sp>
      <p:sp>
        <p:nvSpPr>
          <p:cNvPr id="7" name="Rectangle 6"/>
          <p:cNvSpPr/>
          <p:nvPr userDrawn="1"/>
        </p:nvSpPr>
        <p:spPr>
          <a:xfrm>
            <a:off x="0" y="342900"/>
            <a:ext cx="1809750" cy="1504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9" name="Picture 10" descr="Aller à l'accueil"/>
          <p:cNvPicPr>
            <a:picLocks noChangeAspect="1" noChangeArrowheads="1"/>
          </p:cNvPicPr>
          <p:nvPr userDrawn="1"/>
        </p:nvPicPr>
        <p:blipFill>
          <a:blip r:embed="rId2" r:link="rId3">
            <a:extLst>
              <a:ext uri="{28A0092B-C50C-407E-A947-70E740481C1C}">
                <a14:useLocalDpi xmlns:a14="http://schemas.microsoft.com/office/drawing/2010/main" val="0"/>
              </a:ext>
            </a:extLst>
          </a:blip>
          <a:srcRect/>
          <a:stretch>
            <a:fillRect/>
          </a:stretch>
        </p:blipFill>
        <p:spPr bwMode="auto">
          <a:xfrm>
            <a:off x="581026" y="969991"/>
            <a:ext cx="1103396"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2"/>
          <p:cNvSpPr txBox="1">
            <a:spLocks noChangeArrowheads="1"/>
          </p:cNvSpPr>
          <p:nvPr userDrawn="1"/>
        </p:nvSpPr>
        <p:spPr bwMode="auto">
          <a:xfrm>
            <a:off x="1524000" y="4465811"/>
            <a:ext cx="9371682" cy="1757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pitchFamily="34" charset="0"/>
                <a:cs typeface="Arial" pitchFamily="34" charset="0"/>
              </a:defRPr>
            </a:lvl2pPr>
            <a:lvl3pPr algn="ctr" rtl="0" eaLnBrk="0" fontAlgn="base" hangingPunct="0">
              <a:spcBef>
                <a:spcPct val="0"/>
              </a:spcBef>
              <a:spcAft>
                <a:spcPct val="0"/>
              </a:spcAft>
              <a:defRPr sz="3200" b="1">
                <a:solidFill>
                  <a:schemeClr val="tx2"/>
                </a:solidFill>
                <a:latin typeface="Arial" pitchFamily="34" charset="0"/>
                <a:cs typeface="Arial" pitchFamily="34" charset="0"/>
              </a:defRPr>
            </a:lvl3pPr>
            <a:lvl4pPr algn="ctr" rtl="0" eaLnBrk="0" fontAlgn="base" hangingPunct="0">
              <a:spcBef>
                <a:spcPct val="0"/>
              </a:spcBef>
              <a:spcAft>
                <a:spcPct val="0"/>
              </a:spcAft>
              <a:defRPr sz="3200" b="1">
                <a:solidFill>
                  <a:schemeClr val="tx2"/>
                </a:solidFill>
                <a:latin typeface="Arial" pitchFamily="34" charset="0"/>
                <a:cs typeface="Arial" pitchFamily="34" charset="0"/>
              </a:defRPr>
            </a:lvl4pPr>
            <a:lvl5pPr algn="ctr" rtl="0" eaLnBrk="0" fontAlgn="base" hangingPunct="0">
              <a:spcBef>
                <a:spcPct val="0"/>
              </a:spcBef>
              <a:spcAft>
                <a:spcPct val="0"/>
              </a:spcAft>
              <a:defRPr sz="3200" b="1">
                <a:solidFill>
                  <a:schemeClr val="tx2"/>
                </a:solidFill>
                <a:latin typeface="Arial" pitchFamily="34" charset="0"/>
                <a:cs typeface="Arial" pitchFamily="34" charset="0"/>
              </a:defRPr>
            </a:lvl5pPr>
            <a:lvl6pPr marL="457200" algn="ctr" rtl="0" fontAlgn="base">
              <a:spcBef>
                <a:spcPct val="0"/>
              </a:spcBef>
              <a:spcAft>
                <a:spcPct val="0"/>
              </a:spcAft>
              <a:defRPr sz="3200" b="1">
                <a:solidFill>
                  <a:schemeClr val="tx2"/>
                </a:solidFill>
                <a:latin typeface="Arial" pitchFamily="34" charset="0"/>
                <a:cs typeface="Arial" pitchFamily="34" charset="0"/>
              </a:defRPr>
            </a:lvl6pPr>
            <a:lvl7pPr marL="914400" algn="ctr" rtl="0" fontAlgn="base">
              <a:spcBef>
                <a:spcPct val="0"/>
              </a:spcBef>
              <a:spcAft>
                <a:spcPct val="0"/>
              </a:spcAft>
              <a:defRPr sz="3200" b="1">
                <a:solidFill>
                  <a:schemeClr val="tx2"/>
                </a:solidFill>
                <a:latin typeface="Arial" pitchFamily="34" charset="0"/>
                <a:cs typeface="Arial" pitchFamily="34" charset="0"/>
              </a:defRPr>
            </a:lvl7pPr>
            <a:lvl8pPr marL="1371600" algn="ctr" rtl="0" fontAlgn="base">
              <a:spcBef>
                <a:spcPct val="0"/>
              </a:spcBef>
              <a:spcAft>
                <a:spcPct val="0"/>
              </a:spcAft>
              <a:defRPr sz="3200" b="1">
                <a:solidFill>
                  <a:schemeClr val="tx2"/>
                </a:solidFill>
                <a:latin typeface="Arial" pitchFamily="34" charset="0"/>
                <a:cs typeface="Arial" pitchFamily="34" charset="0"/>
              </a:defRPr>
            </a:lvl8pPr>
            <a:lvl9pPr marL="1828800" algn="ctr" rtl="0" fontAlgn="base">
              <a:spcBef>
                <a:spcPct val="0"/>
              </a:spcBef>
              <a:spcAft>
                <a:spcPct val="0"/>
              </a:spcAft>
              <a:defRPr sz="3200" b="1">
                <a:solidFill>
                  <a:schemeClr val="tx2"/>
                </a:solidFill>
                <a:latin typeface="Arial" pitchFamily="34" charset="0"/>
                <a:cs typeface="Arial"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 altLang="fr-FR" sz="1800" kern="0" dirty="0">
                <a:solidFill>
                  <a:srgbClr val="002060"/>
                </a:solidFill>
                <a:latin typeface="Arial"/>
                <a:cs typeface="Arial"/>
              </a:rPr>
              <a:t>Artificial intelligence and the next generation of competences :</a:t>
            </a:r>
            <a:r>
              <a:rPr lang="en-US" altLang="fr-FR" sz="1800" kern="0" dirty="0">
                <a:solidFill>
                  <a:srgbClr val="002060"/>
                </a:solidFill>
                <a:latin typeface="Arial"/>
                <a:cs typeface="Arial"/>
              </a:rPr>
              <a:t> </a:t>
            </a:r>
            <a:br>
              <a:rPr lang="fr-FR" altLang="fr-FR" sz="1800" kern="0" dirty="0">
                <a:solidFill>
                  <a:srgbClr val="002060"/>
                </a:solidFill>
                <a:latin typeface="Arial"/>
                <a:cs typeface="Arial"/>
              </a:rPr>
            </a:br>
            <a:r>
              <a:rPr lang="en" altLang="fr-FR" sz="1800" i="1" kern="0" dirty="0">
                <a:solidFill>
                  <a:srgbClr val="002060"/>
                </a:solidFill>
                <a:latin typeface="Arial"/>
                <a:cs typeface="Arial"/>
              </a:rPr>
              <a:t>How Digital – and Artificial Intelligence will impact jobs and competences profiles?</a:t>
            </a:r>
            <a:br>
              <a:rPr lang="fr-FR" altLang="fr-FR" sz="1800" kern="0" dirty="0">
                <a:solidFill>
                  <a:srgbClr val="000000"/>
                </a:solidFill>
                <a:latin typeface="Arial"/>
                <a:cs typeface="Arial"/>
              </a:rPr>
            </a:br>
            <a:br>
              <a:rPr lang="fr-FR" altLang="fr-FR" sz="1800" kern="0" dirty="0">
                <a:solidFill>
                  <a:srgbClr val="000000"/>
                </a:solidFill>
                <a:latin typeface="Arial"/>
                <a:cs typeface="Arial"/>
              </a:rPr>
            </a:br>
            <a:r>
              <a:rPr lang="en-GB" altLang="fr-FR" sz="1800" kern="0" dirty="0">
                <a:solidFill>
                  <a:srgbClr val="000000"/>
                </a:solidFill>
                <a:latin typeface="Arial"/>
                <a:cs typeface="Arial"/>
              </a:rPr>
              <a:t>The World Conference on Intellectual Capital for Communities</a:t>
            </a:r>
            <a:br>
              <a:rPr lang="fr-FR" altLang="fr-FR" sz="1800" kern="0" dirty="0">
                <a:solidFill>
                  <a:srgbClr val="000000"/>
                </a:solidFill>
                <a:latin typeface="Arial"/>
                <a:cs typeface="Arial"/>
              </a:rPr>
            </a:br>
            <a:r>
              <a:rPr lang="en-GB" altLang="fr-FR" sz="1800" kern="0" dirty="0">
                <a:solidFill>
                  <a:srgbClr val="000000"/>
                </a:solidFill>
                <a:latin typeface="Arial"/>
                <a:cs typeface="Arial"/>
              </a:rPr>
              <a:t> </a:t>
            </a:r>
            <a:br>
              <a:rPr lang="en-US" altLang="en-US" b="0" kern="0" dirty="0">
                <a:solidFill>
                  <a:srgbClr val="000000"/>
                </a:solidFill>
                <a:latin typeface="Arial"/>
                <a:cs typeface="Arial"/>
              </a:rPr>
            </a:br>
            <a:r>
              <a:rPr lang="en-US" altLang="en-US" sz="2400" b="0" kern="0" dirty="0">
                <a:solidFill>
                  <a:srgbClr val="000000"/>
                </a:solidFill>
                <a:latin typeface="Arial"/>
                <a:cs typeface="Arial"/>
              </a:rPr>
              <a:t>UNESCO, 11 &amp; 12 July 2019</a:t>
            </a:r>
            <a:br>
              <a:rPr lang="en-US" altLang="en-US" sz="2400" b="0" kern="0" dirty="0">
                <a:solidFill>
                  <a:srgbClr val="000000"/>
                </a:solidFill>
                <a:latin typeface="Arial"/>
                <a:cs typeface="Arial"/>
              </a:rPr>
            </a:br>
            <a:endParaRPr lang="en-US" altLang="fr-FR" sz="1800" kern="0" dirty="0">
              <a:solidFill>
                <a:srgbClr val="000000"/>
              </a:solidFill>
              <a:latin typeface="Arial"/>
              <a:cs typeface="Arial"/>
            </a:endParaRPr>
          </a:p>
        </p:txBody>
      </p:sp>
      <p:sp>
        <p:nvSpPr>
          <p:cNvPr id="14" name="Rectangle 13"/>
          <p:cNvSpPr/>
          <p:nvPr userDrawn="1"/>
        </p:nvSpPr>
        <p:spPr>
          <a:xfrm>
            <a:off x="581025" y="6223000"/>
            <a:ext cx="7565231" cy="5563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Picture 4"/>
          <p:cNvPicPr>
            <a:picLocks noChangeAspect="1"/>
          </p:cNvPicPr>
          <p:nvPr userDrawn="1"/>
        </p:nvPicPr>
        <p:blipFill>
          <a:blip r:embed="rId4"/>
          <a:stretch>
            <a:fillRect/>
          </a:stretch>
        </p:blipFill>
        <p:spPr>
          <a:xfrm>
            <a:off x="9649202" y="765341"/>
            <a:ext cx="2246020" cy="1285601"/>
          </a:xfrm>
          <a:prstGeom prst="rect">
            <a:avLst/>
          </a:prstGeom>
        </p:spPr>
      </p:pic>
      <p:pic>
        <p:nvPicPr>
          <p:cNvPr id="6" name="Picture 5"/>
          <p:cNvPicPr>
            <a:picLocks noChangeAspect="1"/>
          </p:cNvPicPr>
          <p:nvPr userDrawn="1"/>
        </p:nvPicPr>
        <p:blipFill>
          <a:blip r:embed="rId5"/>
          <a:stretch>
            <a:fillRect/>
          </a:stretch>
        </p:blipFill>
        <p:spPr>
          <a:xfrm>
            <a:off x="1951037" y="910279"/>
            <a:ext cx="1654056" cy="995725"/>
          </a:xfrm>
          <a:prstGeom prst="rect">
            <a:avLst/>
          </a:prstGeom>
        </p:spPr>
      </p:pic>
      <p:sp>
        <p:nvSpPr>
          <p:cNvPr id="4" name="Text Placeholder 3"/>
          <p:cNvSpPr>
            <a:spLocks noGrp="1"/>
          </p:cNvSpPr>
          <p:nvPr>
            <p:ph type="body" sz="quarter" idx="10" hasCustomPrompt="1"/>
          </p:nvPr>
        </p:nvSpPr>
        <p:spPr>
          <a:xfrm>
            <a:off x="1524000" y="3663193"/>
            <a:ext cx="9144000" cy="644525"/>
          </a:xfrm>
        </p:spPr>
        <p:txBody>
          <a:bodyPr/>
          <a:lstStyle>
            <a:lvl1pPr marL="0" indent="0" algn="ctr">
              <a:buNone/>
              <a:defRPr/>
            </a:lvl1pPr>
          </a:lstStyle>
          <a:p>
            <a:pPr lvl="0"/>
            <a:r>
              <a:rPr lang="en-US" dirty="0"/>
              <a:t>Your name / organisation</a:t>
            </a:r>
            <a:endParaRPr lang="fr-FR" dirty="0"/>
          </a:p>
        </p:txBody>
      </p:sp>
      <p:pic>
        <p:nvPicPr>
          <p:cNvPr id="11" name="Picture 10">
            <a:extLst>
              <a:ext uri="{FF2B5EF4-FFF2-40B4-BE49-F238E27FC236}">
                <a16:creationId xmlns:a16="http://schemas.microsoft.com/office/drawing/2014/main" id="{41C6FDC9-3575-3841-81A4-5BDE86922997}"/>
              </a:ext>
            </a:extLst>
          </p:cNvPr>
          <p:cNvPicPr>
            <a:picLocks noChangeAspect="1"/>
          </p:cNvPicPr>
          <p:nvPr userDrawn="1"/>
        </p:nvPicPr>
        <p:blipFill>
          <a:blip r:embed="rId6"/>
          <a:stretch>
            <a:fillRect/>
          </a:stretch>
        </p:blipFill>
        <p:spPr>
          <a:xfrm>
            <a:off x="8324774" y="910279"/>
            <a:ext cx="1324428" cy="1137205"/>
          </a:xfrm>
          <a:prstGeom prst="rect">
            <a:avLst/>
          </a:prstGeom>
        </p:spPr>
      </p:pic>
    </p:spTree>
    <p:extLst>
      <p:ext uri="{BB962C8B-B14F-4D97-AF65-F5344CB8AC3E}">
        <p14:creationId xmlns:p14="http://schemas.microsoft.com/office/powerpoint/2010/main" val="4044526661"/>
      </p:ext>
    </p:extLst>
  </p:cSld>
  <p:clrMapOvr>
    <a:masterClrMapping/>
  </p:clrMapOvr>
  <p:extLst mod="1">
    <p:ext uri="{DCECCB84-F9BA-43D5-87BE-67443E8EF086}">
      <p15:sldGuideLst xmlns:p15="http://schemas.microsoft.com/office/powerpoint/2012/main">
        <p15:guide id="1" orient="horz" pos="1162"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idx="1"/>
          </p:nvPr>
        </p:nvSpPr>
        <p:spPr>
          <a:xfrm>
            <a:off x="838200" y="1987295"/>
            <a:ext cx="10515600" cy="4189667"/>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lgn="r">
              <a:defRPr/>
            </a:lvl1pPr>
          </a:lstStyle>
          <a:p>
            <a:fld id="{1F5AFB10-F325-4EC2-A266-88903CE75705}" type="slidenum">
              <a:rPr lang="fr-FR" smtClean="0"/>
              <a:pPr/>
              <a:t>‹#›</a:t>
            </a:fld>
            <a:endParaRPr lang="fr-FR"/>
          </a:p>
        </p:txBody>
      </p:sp>
    </p:spTree>
    <p:extLst>
      <p:ext uri="{BB962C8B-B14F-4D97-AF65-F5344CB8AC3E}">
        <p14:creationId xmlns:p14="http://schemas.microsoft.com/office/powerpoint/2010/main" val="731200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fr-FR" dirty="0"/>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1F5AFB10-F325-4EC2-A266-88903CE75705}" type="slidenum">
              <a:rPr lang="fr-FR" smtClean="0"/>
              <a:t>‹#›</a:t>
            </a:fld>
            <a:endParaRPr lang="fr-FR"/>
          </a:p>
        </p:txBody>
      </p:sp>
      <p:sp>
        <p:nvSpPr>
          <p:cNvPr id="5" name="Organigramme : Décision 9">
            <a:extLst>
              <a:ext uri="{FF2B5EF4-FFF2-40B4-BE49-F238E27FC236}">
                <a16:creationId xmlns:a16="http://schemas.microsoft.com/office/drawing/2014/main" id="{07CAB2D8-0EB3-45A6-B63F-C71D61BFA2E9}"/>
              </a:ext>
            </a:extLst>
          </p:cNvPr>
          <p:cNvSpPr>
            <a:spLocks noChangeArrowheads="1"/>
          </p:cNvSpPr>
          <p:nvPr userDrawn="1"/>
        </p:nvSpPr>
        <p:spPr bwMode="auto">
          <a:xfrm>
            <a:off x="1814642" y="8474681"/>
            <a:ext cx="661987" cy="393700"/>
          </a:xfrm>
          <a:prstGeom prst="flowChartDecision">
            <a:avLst/>
          </a:prstGeom>
          <a:gradFill rotWithShape="0">
            <a:gsLst>
              <a:gs pos="0">
                <a:srgbClr val="0070C0"/>
              </a:gs>
              <a:gs pos="100000">
                <a:srgbClr val="7F5F00"/>
              </a:gs>
            </a:gsLst>
            <a:lin ang="2700000" scaled="1"/>
          </a:gradFill>
          <a:ln w="12700">
            <a:solidFill>
              <a:srgbClr val="F2F2F2"/>
            </a:solidFill>
            <a:miter lim="800000"/>
            <a:headEnd/>
            <a:tailEnd/>
          </a:ln>
          <a:effectLst>
            <a:outerShdw sy="50000" kx="-2453608" rotWithShape="0">
              <a:srgbClr val="FFE599">
                <a:alpha val="50000"/>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fr-FR" sz="1100" b="1" i="1" u="none" strike="noStrike" cap="none" normalizeH="0" baseline="0" dirty="0">
                <a:ln>
                  <a:noFill/>
                </a:ln>
                <a:solidFill>
                  <a:srgbClr val="FFFFFF"/>
                </a:solidFill>
                <a:effectLst/>
                <a:latin typeface="Calibri" panose="020F0502020204030204" pitchFamily="34" charset="0"/>
                <a:ea typeface="Batang" panose="02030600000101010101" pitchFamily="18" charset="-127"/>
                <a:cs typeface="Times New Roman" panose="02020603050405020304" pitchFamily="18" charset="0"/>
              </a:rPr>
              <a:t>14</a:t>
            </a:r>
            <a:endParaRPr kumimoji="0" lang="en-US" altLang="fr-FR" sz="1800" b="0" i="0" u="none" strike="noStrike" cap="none" normalizeH="0" baseline="0" dirty="0">
              <a:ln>
                <a:noFill/>
              </a:ln>
              <a:solidFill>
                <a:schemeClr val="tx1"/>
              </a:solidFill>
              <a:effectLst/>
              <a:latin typeface="Arial" panose="020B0604020202020204" pitchFamily="34" charset="0"/>
            </a:endParaRPr>
          </a:p>
        </p:txBody>
      </p:sp>
      <p:sp>
        <p:nvSpPr>
          <p:cNvPr id="7" name="Rectangle 4">
            <a:extLst>
              <a:ext uri="{FF2B5EF4-FFF2-40B4-BE49-F238E27FC236}">
                <a16:creationId xmlns:a16="http://schemas.microsoft.com/office/drawing/2014/main" id="{56D5E312-1477-461A-883B-4A47EC5538E9}"/>
              </a:ext>
            </a:extLst>
          </p:cNvPr>
          <p:cNvSpPr>
            <a:spLocks noChangeArrowheads="1"/>
          </p:cNvSpPr>
          <p:nvPr userDrawn="1"/>
        </p:nvSpPr>
        <p:spPr bwMode="auto">
          <a:xfrm>
            <a:off x="1409829" y="7648306"/>
            <a:ext cx="1187450" cy="18004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fr-FR" sz="2800" b="1" i="1" u="none" strike="noStrike" cap="none" normalizeH="0" baseline="0" dirty="0">
              <a:ln>
                <a:noFill/>
              </a:ln>
              <a:solidFill>
                <a:schemeClr val="tx1"/>
              </a:solidFill>
              <a:effectLst/>
              <a:latin typeface="Verdana" panose="020B0604030504040204" pitchFamily="34" charset="0"/>
              <a:ea typeface="Batang" panose="02030600000101010101" pitchFamily="18" charset="-127"/>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fr-FR" sz="2400" b="1" i="1" u="none" strike="noStrike" cap="none" normalizeH="0" baseline="0" dirty="0" err="1">
                <a:ln>
                  <a:noFill/>
                </a:ln>
                <a:solidFill>
                  <a:schemeClr val="tx1"/>
                </a:solidFill>
                <a:effectLst/>
                <a:latin typeface="Verdana" panose="020B0604030504040204" pitchFamily="34" charset="0"/>
                <a:ea typeface="Batang" panose="02030600000101010101" pitchFamily="18" charset="-127"/>
                <a:cs typeface="Times New Roman" panose="02020603050405020304" pitchFamily="18" charset="0"/>
              </a:rPr>
              <a:t>iC</a:t>
            </a:r>
            <a:endParaRPr kumimoji="0" lang="en-US" altLang="fr-FR" sz="2400" b="1" i="1" u="none" strike="noStrike" cap="none" normalizeH="0" baseline="0" dirty="0">
              <a:ln>
                <a:noFill/>
              </a:ln>
              <a:solidFill>
                <a:schemeClr val="tx1"/>
              </a:solidFill>
              <a:effectLst/>
              <a:latin typeface="Verdana" panose="020B0604030504040204" pitchFamily="34" charset="0"/>
              <a:ea typeface="Batang" panose="02030600000101010101" pitchFamily="18" charset="-127"/>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fr-FR" sz="2500" b="1" i="1" u="none" strike="noStrike" cap="none" normalizeH="0" baseline="0" dirty="0">
                <a:ln>
                  <a:noFill/>
                </a:ln>
                <a:solidFill>
                  <a:schemeClr val="tx1"/>
                </a:solidFill>
                <a:effectLst/>
                <a:latin typeface="Verdana" panose="020B0604030504040204" pitchFamily="34" charset="0"/>
                <a:ea typeface="Batang" panose="02030600000101010101" pitchFamily="18" charset="-127"/>
                <a:cs typeface="Times New Roman" panose="02020603050405020304" pitchFamily="18" charset="0"/>
              </a:rPr>
              <a:t>     </a:t>
            </a:r>
            <a:r>
              <a:rPr kumimoji="0" lang="en-US" altLang="fr-FR" sz="1200" b="1" i="1" u="none" strike="noStrike" cap="none" normalizeH="0" baseline="0" dirty="0">
                <a:ln>
                  <a:noFill/>
                </a:ln>
                <a:solidFill>
                  <a:schemeClr val="tx1"/>
                </a:solidFill>
                <a:effectLst/>
                <a:latin typeface="Verdana" panose="020B0604030504040204" pitchFamily="34" charset="0"/>
                <a:ea typeface="Batang" panose="02030600000101010101" pitchFamily="18" charset="-127"/>
                <a:cs typeface="Times New Roman" panose="02020603050405020304" pitchFamily="18" charset="0"/>
              </a:rPr>
              <a:t> </a:t>
            </a:r>
            <a:endParaRPr kumimoji="0" lang="en-US" altLang="fr-FR" sz="1200" b="0" i="0" u="none" strike="noStrike" cap="none" normalizeH="0" baseline="0" dirty="0">
              <a:ln>
                <a:noFill/>
              </a:ln>
              <a:solidFill>
                <a:schemeClr val="tx1"/>
              </a:solidFill>
              <a:effectLst/>
              <a:latin typeface="Times New Roman" panose="02020603050405020304" pitchFamily="18" charset="0"/>
              <a:ea typeface="Batang" panose="02030600000101010101" pitchFamily="18" charset="-127"/>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fr-FR" sz="800" b="0" i="0" u="none" strike="noStrike" cap="none" normalizeH="0" baseline="0" dirty="0">
                <a:ln>
                  <a:noFill/>
                </a:ln>
                <a:solidFill>
                  <a:schemeClr val="tx1"/>
                </a:solidFill>
                <a:effectLst/>
                <a:latin typeface="Verdana" panose="020B0604030504040204" pitchFamily="34" charset="0"/>
                <a:ea typeface="Batang" panose="02030600000101010101" pitchFamily="18" charset="-127"/>
                <a:cs typeface="Times New Roman" panose="02020603050405020304" pitchFamily="18" charset="0"/>
              </a:rPr>
              <a:t>Intellectual Capital for Communities </a:t>
            </a:r>
            <a:endParaRPr kumimoji="0" lang="en-US" altLang="fr-FR" sz="1200" b="0" i="0" u="none" strike="noStrike" cap="none" normalizeH="0" baseline="0" dirty="0">
              <a:ln>
                <a:noFill/>
              </a:ln>
              <a:solidFill>
                <a:schemeClr val="tx1"/>
              </a:solidFill>
              <a:effectLst/>
              <a:latin typeface="Times New Roman" panose="02020603050405020304" pitchFamily="18" charset="0"/>
              <a:ea typeface="Batang" panose="02030600000101010101" pitchFamily="18" charset="-127"/>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fr-FR" sz="800" b="0" i="0" u="none" strike="noStrike" cap="none" normalizeH="0" baseline="0" dirty="0">
                <a:ln>
                  <a:noFill/>
                </a:ln>
                <a:solidFill>
                  <a:schemeClr val="tx1"/>
                </a:solidFill>
                <a:effectLst/>
                <a:latin typeface="Verdana" panose="020B0604030504040204" pitchFamily="34" charset="0"/>
                <a:ea typeface="Batang" panose="02030600000101010101" pitchFamily="18" charset="-127"/>
                <a:cs typeface="Times New Roman" panose="02020603050405020304" pitchFamily="18" charset="0"/>
              </a:rPr>
              <a:t>In the Knowledge Economy</a:t>
            </a:r>
            <a:r>
              <a:rPr kumimoji="0" lang="en-US" altLang="fr-FR" sz="1000" b="0" i="0" u="none" strike="noStrike" cap="none" normalizeH="0" baseline="0" dirty="0">
                <a:ln>
                  <a:noFill/>
                </a:ln>
                <a:solidFill>
                  <a:schemeClr val="tx1"/>
                </a:solidFill>
                <a:effectLst/>
                <a:latin typeface="Verdana" panose="020B0604030504040204" pitchFamily="34" charset="0"/>
                <a:ea typeface="Batang" panose="02030600000101010101" pitchFamily="18" charset="-127"/>
                <a:cs typeface="Times New Roman" panose="02020603050405020304" pitchFamily="18" charset="0"/>
              </a:rPr>
              <a:t> </a:t>
            </a:r>
            <a:endParaRPr kumimoji="0" lang="en-US" altLang="fr-F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96688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1F5AFB10-F325-4EC2-A266-88903CE75705}" type="slidenum">
              <a:rPr lang="fr-FR" smtClean="0"/>
              <a:t>‹#›</a:t>
            </a:fld>
            <a:endParaRPr lang="fr-FR"/>
          </a:p>
        </p:txBody>
      </p:sp>
    </p:spTree>
    <p:extLst>
      <p:ext uri="{BB962C8B-B14F-4D97-AF65-F5344CB8AC3E}">
        <p14:creationId xmlns:p14="http://schemas.microsoft.com/office/powerpoint/2010/main" val="2512641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1F5AFB10-F325-4EC2-A266-88903CE75705}" type="slidenum">
              <a:rPr lang="fr-FR" smtClean="0"/>
              <a:t>‹#›</a:t>
            </a:fld>
            <a:endParaRPr lang="fr-FR"/>
          </a:p>
        </p:txBody>
      </p:sp>
    </p:spTree>
    <p:extLst>
      <p:ext uri="{BB962C8B-B14F-4D97-AF65-F5344CB8AC3E}">
        <p14:creationId xmlns:p14="http://schemas.microsoft.com/office/powerpoint/2010/main" val="316272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1F5AFB10-F325-4EC2-A266-88903CE75705}" type="slidenum">
              <a:rPr lang="fr-FR" smtClean="0"/>
              <a:t>‹#›</a:t>
            </a:fld>
            <a:endParaRPr lang="fr-FR"/>
          </a:p>
        </p:txBody>
      </p:sp>
    </p:spTree>
    <p:extLst>
      <p:ext uri="{BB962C8B-B14F-4D97-AF65-F5344CB8AC3E}">
        <p14:creationId xmlns:p14="http://schemas.microsoft.com/office/powerpoint/2010/main" val="554453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43050" y="500062"/>
            <a:ext cx="981075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sp>
        <p:nvSpPr>
          <p:cNvPr id="8" name="TextBox 7"/>
          <p:cNvSpPr txBox="1"/>
          <p:nvPr userDrawn="1"/>
        </p:nvSpPr>
        <p:spPr>
          <a:xfrm>
            <a:off x="780889" y="6356350"/>
            <a:ext cx="1444434" cy="276999"/>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11 &amp; 12 July 2019</a:t>
            </a:r>
            <a:endParaRPr lang="fr-FR" sz="1200" dirty="0">
              <a:latin typeface="Arial" panose="020B0604020202020204" pitchFamily="34" charset="0"/>
              <a:cs typeface="Arial" panose="020B0604020202020204" pitchFamily="34" charset="0"/>
            </a:endParaRPr>
          </a:p>
        </p:txBody>
      </p:sp>
      <p:sp>
        <p:nvSpPr>
          <p:cNvPr id="9" name="TextBox 8"/>
          <p:cNvSpPr txBox="1"/>
          <p:nvPr userDrawn="1"/>
        </p:nvSpPr>
        <p:spPr>
          <a:xfrm>
            <a:off x="3877059" y="6356350"/>
            <a:ext cx="4437883" cy="461665"/>
          </a:xfrm>
          <a:prstGeom prst="rect">
            <a:avLst/>
          </a:prstGeom>
          <a:noFill/>
        </p:spPr>
        <p:txBody>
          <a:bodyPr wrap="none" rtlCol="0">
            <a:spAutoFit/>
          </a:bodyPr>
          <a:lstStyle/>
          <a:p>
            <a:pPr algn="ctr"/>
            <a:r>
              <a:rPr lang="en-US" sz="1200" dirty="0">
                <a:latin typeface="Arial" panose="020B0604020202020204" pitchFamily="34" charset="0"/>
                <a:cs typeface="Arial" panose="020B0604020202020204" pitchFamily="34" charset="0"/>
              </a:rPr>
              <a:t>The World Conference on Intellectual Capital for Communities </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- 15th Edition - </a:t>
            </a:r>
          </a:p>
        </p:txBody>
      </p:sp>
      <p:sp>
        <p:nvSpPr>
          <p:cNvPr id="10" name="Text Placeholder 9"/>
          <p:cNvSpPr>
            <a:spLocks noGrp="1"/>
          </p:cNvSpPr>
          <p:nvPr>
            <p:ph type="body" idx="1"/>
          </p:nvPr>
        </p:nvSpPr>
        <p:spPr>
          <a:xfrm>
            <a:off x="838200" y="2000249"/>
            <a:ext cx="10515600" cy="41767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FR" dirty="0"/>
          </a:p>
        </p:txBody>
      </p:sp>
      <p:sp>
        <p:nvSpPr>
          <p:cNvPr id="12" name="Slide Number Placeholder 5"/>
          <p:cNvSpPr>
            <a:spLocks noGrp="1"/>
          </p:cNvSpPr>
          <p:nvPr>
            <p:ph type="sldNum" sz="quarter" idx="4"/>
          </p:nvPr>
        </p:nvSpPr>
        <p:spPr>
          <a:xfrm>
            <a:off x="8610600" y="6356350"/>
            <a:ext cx="2743200" cy="365125"/>
          </a:xfrm>
          <a:prstGeom prst="rect">
            <a:avLst/>
          </a:prstGeom>
        </p:spPr>
        <p:txBody>
          <a:bodyPr/>
          <a:lstStyle>
            <a:lvl1pPr algn="r">
              <a:defRPr sz="1200">
                <a:latin typeface="Arial" panose="020B0604020202020204" pitchFamily="34" charset="0"/>
                <a:cs typeface="Arial" panose="020B0604020202020204" pitchFamily="34" charset="0"/>
              </a:defRPr>
            </a:lvl1pPr>
          </a:lstStyle>
          <a:p>
            <a:fld id="{1F5AFB10-F325-4EC2-A266-88903CE75705}" type="slidenum">
              <a:rPr lang="fr-FR" smtClean="0"/>
              <a:pPr/>
              <a:t>‹#›</a:t>
            </a:fld>
            <a:endParaRPr lang="fr-FR" dirty="0"/>
          </a:p>
        </p:txBody>
      </p:sp>
      <p:sp>
        <p:nvSpPr>
          <p:cNvPr id="13" name="Rectangle 2">
            <a:extLst>
              <a:ext uri="{FF2B5EF4-FFF2-40B4-BE49-F238E27FC236}">
                <a16:creationId xmlns:a16="http://schemas.microsoft.com/office/drawing/2014/main" id="{DC945E3E-681D-4E72-9979-482FEC099506}"/>
              </a:ext>
            </a:extLst>
          </p:cNvPr>
          <p:cNvSpPr>
            <a:spLocks noChangeArrowheads="1"/>
          </p:cNvSpPr>
          <p:nvPr userDrawn="1"/>
        </p:nvSpPr>
        <p:spPr bwMode="auto">
          <a:xfrm>
            <a:off x="0" y="39168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fr-FR"/>
          </a:p>
        </p:txBody>
      </p:sp>
      <p:pic>
        <p:nvPicPr>
          <p:cNvPr id="4" name="Picture 3">
            <a:extLst>
              <a:ext uri="{FF2B5EF4-FFF2-40B4-BE49-F238E27FC236}">
                <a16:creationId xmlns:a16="http://schemas.microsoft.com/office/drawing/2014/main" id="{F34B4BFA-260D-F84A-B47C-22A863E5FBAB}"/>
              </a:ext>
            </a:extLst>
          </p:cNvPr>
          <p:cNvPicPr>
            <a:picLocks noChangeAspect="1"/>
          </p:cNvPicPr>
          <p:nvPr userDrawn="1"/>
        </p:nvPicPr>
        <p:blipFill>
          <a:blip r:embed="rId8"/>
          <a:stretch>
            <a:fillRect/>
          </a:stretch>
        </p:blipFill>
        <p:spPr>
          <a:xfrm>
            <a:off x="110922" y="500062"/>
            <a:ext cx="1454555" cy="1248937"/>
          </a:xfrm>
          <a:prstGeom prst="rect">
            <a:avLst/>
          </a:prstGeom>
        </p:spPr>
      </p:pic>
    </p:spTree>
    <p:extLst>
      <p:ext uri="{BB962C8B-B14F-4D97-AF65-F5344CB8AC3E}">
        <p14:creationId xmlns:p14="http://schemas.microsoft.com/office/powerpoint/2010/main" val="709564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ftr="0" dt="0"/>
  <p:txStyles>
    <p:title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reddit.com/ComputerEthic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capurro.de/oxford.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fr-FR" dirty="0"/>
              <a:t>Information </a:t>
            </a:r>
            <a:r>
              <a:rPr lang="fr-FR" dirty="0" err="1"/>
              <a:t>Ethics</a:t>
            </a:r>
            <a:r>
              <a:rPr lang="fr-FR" dirty="0"/>
              <a:t> as an engineering discipline</a:t>
            </a:r>
            <a:br>
              <a:rPr lang="fr-FR" dirty="0"/>
            </a:br>
            <a:r>
              <a:rPr lang="fr-FR" sz="2200" dirty="0" err="1"/>
              <a:t>lessons</a:t>
            </a:r>
            <a:r>
              <a:rPr lang="fr-FR" sz="2200" dirty="0"/>
              <a:t> </a:t>
            </a:r>
            <a:r>
              <a:rPr lang="fr-FR" sz="2200" dirty="0" err="1"/>
              <a:t>learned</a:t>
            </a:r>
            <a:r>
              <a:rPr lang="fr-FR" sz="2200" dirty="0"/>
              <a:t> </a:t>
            </a:r>
            <a:r>
              <a:rPr lang="fr-FR" sz="2200" dirty="0" err="1"/>
              <a:t>from</a:t>
            </a:r>
            <a:r>
              <a:rPr lang="fr-FR" sz="2200" dirty="0"/>
              <a:t> </a:t>
            </a:r>
            <a:r>
              <a:rPr lang="fr-FR" sz="2200" dirty="0" err="1"/>
              <a:t>teaching</a:t>
            </a:r>
            <a:r>
              <a:rPr lang="fr-FR" sz="2200" dirty="0"/>
              <a:t> Information </a:t>
            </a:r>
            <a:r>
              <a:rPr lang="fr-FR" sz="2200" dirty="0" err="1"/>
              <a:t>Ethics</a:t>
            </a:r>
            <a:r>
              <a:rPr lang="fr-FR" sz="2200" dirty="0"/>
              <a:t> to 450 PhD </a:t>
            </a:r>
            <a:r>
              <a:rPr lang="fr-FR" sz="2200" dirty="0" err="1"/>
              <a:t>students</a:t>
            </a:r>
            <a:r>
              <a:rPr lang="fr-FR" sz="2200" dirty="0"/>
              <a:t> </a:t>
            </a:r>
            <a:endParaRPr lang="fr-FR" dirty="0"/>
          </a:p>
        </p:txBody>
      </p:sp>
      <p:sp>
        <p:nvSpPr>
          <p:cNvPr id="3" name="Text Placeholder 2"/>
          <p:cNvSpPr>
            <a:spLocks noGrp="1"/>
          </p:cNvSpPr>
          <p:nvPr>
            <p:ph type="body" sz="quarter" idx="10"/>
          </p:nvPr>
        </p:nvSpPr>
        <p:spPr/>
        <p:txBody>
          <a:bodyPr anchor="b">
            <a:normAutofit fontScale="85000" lnSpcReduction="10000"/>
          </a:bodyPr>
          <a:lstStyle/>
          <a:p>
            <a:r>
              <a:rPr lang="fr-FR" dirty="0"/>
              <a:t>Thomas Baudel, IBM France </a:t>
            </a:r>
            <a:r>
              <a:rPr lang="fr-FR" dirty="0" err="1"/>
              <a:t>Lab</a:t>
            </a:r>
            <a:r>
              <a:rPr lang="fr-FR" dirty="0"/>
              <a:t> </a:t>
            </a:r>
            <a:r>
              <a:rPr lang="en-US" dirty="0"/>
              <a:t>&amp; </a:t>
            </a:r>
            <a:r>
              <a:rPr lang="fr-FR" dirty="0" err="1"/>
              <a:t>University</a:t>
            </a:r>
            <a:r>
              <a:rPr lang="fr-FR" dirty="0"/>
              <a:t> of Paris-Saclay</a:t>
            </a:r>
          </a:p>
        </p:txBody>
      </p:sp>
    </p:spTree>
    <p:extLst>
      <p:ext uri="{BB962C8B-B14F-4D97-AF65-F5344CB8AC3E}">
        <p14:creationId xmlns:p14="http://schemas.microsoft.com/office/powerpoint/2010/main" val="2260698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AI Ethics as a subarea of Information Ethics</a:t>
            </a:r>
            <a:endParaRPr lang="fr-FR" dirty="0"/>
          </a:p>
        </p:txBody>
      </p:sp>
      <p:sp>
        <p:nvSpPr>
          <p:cNvPr id="3" name="Content Placeholder 2"/>
          <p:cNvSpPr>
            <a:spLocks noGrp="1"/>
          </p:cNvSpPr>
          <p:nvPr>
            <p:ph idx="1"/>
          </p:nvPr>
        </p:nvSpPr>
        <p:spPr/>
        <p:txBody>
          <a:bodyPr>
            <a:normAutofit fontScale="85000" lnSpcReduction="20000"/>
          </a:bodyPr>
          <a:lstStyle/>
          <a:p>
            <a:pPr marL="0" indent="0">
              <a:buNone/>
            </a:pPr>
            <a:r>
              <a:rPr lang="en-US" sz="2400" dirty="0"/>
              <a:t>“Information Ethics is the concern for the well-being of the </a:t>
            </a:r>
            <a:r>
              <a:rPr lang="en-US" sz="2400" i="1" dirty="0"/>
              <a:t>infosphere</a:t>
            </a:r>
            <a:r>
              <a:rPr lang="en-US" sz="2400" dirty="0"/>
              <a:t>” </a:t>
            </a:r>
            <a:br>
              <a:rPr lang="en-US" sz="2400" dirty="0"/>
            </a:br>
            <a:r>
              <a:rPr lang="en-US" sz="2400" dirty="0"/>
              <a:t>	(adapted from Luciano </a:t>
            </a:r>
            <a:r>
              <a:rPr lang="en-US" sz="2400" dirty="0" err="1"/>
              <a:t>Fioridi</a:t>
            </a:r>
            <a:r>
              <a:rPr lang="en-US" sz="2400" dirty="0"/>
              <a:t>)</a:t>
            </a:r>
          </a:p>
          <a:p>
            <a:pPr marL="0" indent="0">
              <a:buNone/>
            </a:pPr>
            <a:endParaRPr lang="en-US" sz="2400" dirty="0"/>
          </a:p>
          <a:p>
            <a:pPr marL="0" indent="0">
              <a:buNone/>
            </a:pPr>
            <a:r>
              <a:rPr lang="en-US" sz="2400" dirty="0"/>
              <a:t>Ethical analysis is deeply contextual: what matters most is the human activity that our technology challenges. We want to categorize Information Ethics according to the activity it impacts:</a:t>
            </a:r>
          </a:p>
          <a:p>
            <a:pPr marL="0" indent="0">
              <a:buNone/>
            </a:pPr>
            <a:endParaRPr lang="en-US" sz="2400" dirty="0"/>
          </a:p>
          <a:p>
            <a:r>
              <a:rPr lang="en-US" sz="2400" dirty="0"/>
              <a:t>Computing systems impact: cybersecurity…</a:t>
            </a:r>
          </a:p>
          <a:p>
            <a:r>
              <a:rPr lang="en-US" sz="2400" dirty="0"/>
              <a:t>Social and economic impact</a:t>
            </a:r>
          </a:p>
          <a:p>
            <a:pPr lvl="1"/>
            <a:r>
              <a:rPr lang="en-US" sz="2000" dirty="0"/>
              <a:t>Protecting value creation, intellectual property, DRM vs. Open source…</a:t>
            </a:r>
          </a:p>
          <a:p>
            <a:pPr lvl="1"/>
            <a:r>
              <a:rPr lang="en-US" sz="2000" dirty="0"/>
              <a:t>Freedom of expression vs containing inappropriate speech: </a:t>
            </a:r>
            <a:br>
              <a:rPr lang="en-US" sz="2000" dirty="0"/>
            </a:br>
            <a:r>
              <a:rPr lang="en-US" sz="2000" dirty="0"/>
              <a:t>			internet ethics, search ethics, journalism ethics…</a:t>
            </a:r>
          </a:p>
          <a:p>
            <a:r>
              <a:rPr lang="en-US" sz="2400" dirty="0"/>
              <a:t>Human impact: privacy, physical and mental health, sense of self…</a:t>
            </a:r>
          </a:p>
          <a:p>
            <a:r>
              <a:rPr lang="en-US" sz="2400" dirty="0"/>
              <a:t>Effect on nature and the environment</a:t>
            </a:r>
          </a:p>
          <a:p>
            <a:pPr marL="0" indent="0">
              <a:buNone/>
            </a:pPr>
            <a:endParaRPr lang="fr-FR" sz="2400" dirty="0"/>
          </a:p>
        </p:txBody>
      </p:sp>
      <p:sp>
        <p:nvSpPr>
          <p:cNvPr id="4" name="Slide Number Placeholder 3"/>
          <p:cNvSpPr>
            <a:spLocks noGrp="1"/>
          </p:cNvSpPr>
          <p:nvPr>
            <p:ph type="sldNum" sz="quarter" idx="12"/>
          </p:nvPr>
        </p:nvSpPr>
        <p:spPr/>
        <p:txBody>
          <a:bodyPr/>
          <a:lstStyle/>
          <a:p>
            <a:fld id="{1F5AFB10-F325-4EC2-A266-88903CE75705}" type="slidenum">
              <a:rPr lang="fr-FR" smtClean="0"/>
              <a:pPr/>
              <a:t>1</a:t>
            </a:fld>
            <a:endParaRPr lang="fr-FR"/>
          </a:p>
        </p:txBody>
      </p:sp>
    </p:spTree>
    <p:extLst>
      <p:ext uri="{BB962C8B-B14F-4D97-AF65-F5344CB8AC3E}">
        <p14:creationId xmlns:p14="http://schemas.microsoft.com/office/powerpoint/2010/main" val="345994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01599-95A5-4677-A5E4-2742636B4047}"/>
              </a:ext>
            </a:extLst>
          </p:cNvPr>
          <p:cNvSpPr>
            <a:spLocks noGrp="1"/>
          </p:cNvSpPr>
          <p:nvPr>
            <p:ph type="title"/>
          </p:nvPr>
        </p:nvSpPr>
        <p:spPr/>
        <p:txBody>
          <a:bodyPr/>
          <a:lstStyle/>
          <a:p>
            <a:r>
              <a:rPr lang="en-US" dirty="0"/>
              <a:t>(somewhat) Novel challenges in Information Ethics</a:t>
            </a:r>
          </a:p>
        </p:txBody>
      </p:sp>
      <p:sp>
        <p:nvSpPr>
          <p:cNvPr id="3" name="Content Placeholder 2">
            <a:extLst>
              <a:ext uri="{FF2B5EF4-FFF2-40B4-BE49-F238E27FC236}">
                <a16:creationId xmlns:a16="http://schemas.microsoft.com/office/drawing/2014/main" id="{1D95D1C2-26A9-4A6D-849A-A279E19B1535}"/>
              </a:ext>
            </a:extLst>
          </p:cNvPr>
          <p:cNvSpPr>
            <a:spLocks noGrp="1"/>
          </p:cNvSpPr>
          <p:nvPr>
            <p:ph idx="1"/>
          </p:nvPr>
        </p:nvSpPr>
        <p:spPr>
          <a:xfrm>
            <a:off x="2412124" y="1987295"/>
            <a:ext cx="8941676" cy="4189667"/>
          </a:xfrm>
        </p:spPr>
        <p:txBody>
          <a:bodyPr/>
          <a:lstStyle/>
          <a:p>
            <a:r>
              <a:rPr lang="en-US" dirty="0"/>
              <a:t>Decision governance - </a:t>
            </a:r>
            <a:r>
              <a:rPr lang="en-US" sz="2400" dirty="0"/>
              <a:t>governance </a:t>
            </a:r>
            <a:r>
              <a:rPr lang="en-US" sz="2400" i="1" dirty="0"/>
              <a:t>of</a:t>
            </a:r>
            <a:r>
              <a:rPr lang="en-US" sz="2400" dirty="0"/>
              <a:t> algorithms, governance </a:t>
            </a:r>
            <a:r>
              <a:rPr lang="en-US" sz="2400" i="1" dirty="0"/>
              <a:t>by</a:t>
            </a:r>
            <a:r>
              <a:rPr lang="en-US" sz="2400" dirty="0"/>
              <a:t> algorithms</a:t>
            </a:r>
          </a:p>
          <a:p>
            <a:r>
              <a:rPr lang="en-US" dirty="0"/>
              <a:t>Design ethics </a:t>
            </a:r>
            <a:r>
              <a:rPr lang="en-US" sz="2400" dirty="0"/>
              <a:t>- attention capture, digital addiction…</a:t>
            </a:r>
          </a:p>
          <a:p>
            <a:r>
              <a:rPr lang="en-US" dirty="0"/>
              <a:t>Data science ethics </a:t>
            </a:r>
            <a:r>
              <a:rPr lang="en-US" sz="2400" dirty="0"/>
              <a:t>– symbolic vs statistical systems, bias</a:t>
            </a:r>
            <a:endParaRPr lang="en-US" dirty="0"/>
          </a:p>
          <a:p>
            <a:r>
              <a:rPr lang="en-US" dirty="0"/>
              <a:t>(semi- &amp;) Autonomous systems ethics</a:t>
            </a:r>
          </a:p>
          <a:p>
            <a:r>
              <a:rPr lang="en-US" dirty="0"/>
              <a:t>Global Information Ethics </a:t>
            </a:r>
            <a:r>
              <a:rPr lang="en-US" sz="2400" dirty="0"/>
              <a:t>– digital divide</a:t>
            </a:r>
          </a:p>
          <a:p>
            <a:r>
              <a:rPr lang="en-US" sz="2400" dirty="0"/>
              <a:t>…</a:t>
            </a:r>
            <a:endParaRPr lang="en-US" dirty="0"/>
          </a:p>
        </p:txBody>
      </p:sp>
      <p:sp>
        <p:nvSpPr>
          <p:cNvPr id="4" name="Slide Number Placeholder 3">
            <a:extLst>
              <a:ext uri="{FF2B5EF4-FFF2-40B4-BE49-F238E27FC236}">
                <a16:creationId xmlns:a16="http://schemas.microsoft.com/office/drawing/2014/main" id="{948C7C0C-D95E-455B-817B-B17B7AE4CEB7}"/>
              </a:ext>
            </a:extLst>
          </p:cNvPr>
          <p:cNvSpPr>
            <a:spLocks noGrp="1"/>
          </p:cNvSpPr>
          <p:nvPr>
            <p:ph type="sldNum" sz="quarter" idx="12"/>
          </p:nvPr>
        </p:nvSpPr>
        <p:spPr/>
        <p:txBody>
          <a:bodyPr/>
          <a:lstStyle/>
          <a:p>
            <a:fld id="{1F5AFB10-F325-4EC2-A266-88903CE75705}" type="slidenum">
              <a:rPr lang="fr-FR" smtClean="0"/>
              <a:pPr/>
              <a:t>2</a:t>
            </a:fld>
            <a:endParaRPr lang="fr-FR"/>
          </a:p>
        </p:txBody>
      </p:sp>
      <p:sp>
        <p:nvSpPr>
          <p:cNvPr id="5" name="TextBox 4">
            <a:extLst>
              <a:ext uri="{FF2B5EF4-FFF2-40B4-BE49-F238E27FC236}">
                <a16:creationId xmlns:a16="http://schemas.microsoft.com/office/drawing/2014/main" id="{172D889F-637D-4C94-8CB2-48663CA7B0BC}"/>
              </a:ext>
            </a:extLst>
          </p:cNvPr>
          <p:cNvSpPr txBox="1"/>
          <p:nvPr/>
        </p:nvSpPr>
        <p:spPr>
          <a:xfrm>
            <a:off x="496697" y="3558908"/>
            <a:ext cx="1600118" cy="523220"/>
          </a:xfrm>
          <a:prstGeom prst="rect">
            <a:avLst/>
          </a:prstGeom>
          <a:noFill/>
        </p:spPr>
        <p:txBody>
          <a:bodyPr wrap="none" rtlCol="0">
            <a:spAutoFit/>
          </a:bodyPr>
          <a:lstStyle/>
          <a:p>
            <a:r>
              <a:rPr lang="en-US" sz="2800" dirty="0">
                <a:latin typeface="Arial" panose="020B0604020202020204" pitchFamily="34" charset="0"/>
                <a:cs typeface="Arial" panose="020B0604020202020204" pitchFamily="34" charset="0"/>
              </a:rPr>
              <a:t>AI Ethics</a:t>
            </a:r>
          </a:p>
        </p:txBody>
      </p:sp>
      <p:cxnSp>
        <p:nvCxnSpPr>
          <p:cNvPr id="7" name="Straight Connector 6">
            <a:extLst>
              <a:ext uri="{FF2B5EF4-FFF2-40B4-BE49-F238E27FC236}">
                <a16:creationId xmlns:a16="http://schemas.microsoft.com/office/drawing/2014/main" id="{FE0E10BE-DD57-47C6-A3D8-595A936BEAD7}"/>
              </a:ext>
            </a:extLst>
          </p:cNvPr>
          <p:cNvCxnSpPr/>
          <p:nvPr/>
        </p:nvCxnSpPr>
        <p:spPr>
          <a:xfrm>
            <a:off x="2254469" y="3481559"/>
            <a:ext cx="0" cy="677918"/>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1820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13AB1-418F-417E-9448-4038D23955C5}"/>
              </a:ext>
            </a:extLst>
          </p:cNvPr>
          <p:cNvSpPr>
            <a:spLocks noGrp="1"/>
          </p:cNvSpPr>
          <p:nvPr>
            <p:ph type="title"/>
          </p:nvPr>
        </p:nvSpPr>
        <p:spPr/>
        <p:txBody>
          <a:bodyPr/>
          <a:lstStyle/>
          <a:p>
            <a:r>
              <a:rPr lang="en-US" dirty="0"/>
              <a:t>An applied Ethics, a technological Ethics</a:t>
            </a:r>
          </a:p>
        </p:txBody>
      </p:sp>
      <p:sp>
        <p:nvSpPr>
          <p:cNvPr id="3" name="Content Placeholder 2">
            <a:extLst>
              <a:ext uri="{FF2B5EF4-FFF2-40B4-BE49-F238E27FC236}">
                <a16:creationId xmlns:a16="http://schemas.microsoft.com/office/drawing/2014/main" id="{9B38F27F-5659-44BB-8940-6596FABA6165}"/>
              </a:ext>
            </a:extLst>
          </p:cNvPr>
          <p:cNvSpPr>
            <a:spLocks noGrp="1"/>
          </p:cNvSpPr>
          <p:nvPr>
            <p:ph idx="1"/>
          </p:nvPr>
        </p:nvSpPr>
        <p:spPr/>
        <p:txBody>
          <a:bodyPr/>
          <a:lstStyle/>
          <a:p>
            <a:pPr marL="0" indent="0">
              <a:buNone/>
            </a:pPr>
            <a:r>
              <a:rPr lang="en-US" dirty="0"/>
              <a:t>Traditionally, ethical behavior is enforced through morality and law. Yet, there are technological means to resolve ethical tensions.</a:t>
            </a:r>
          </a:p>
          <a:p>
            <a:pPr marL="0" indent="0">
              <a:buNone/>
            </a:pPr>
            <a:endParaRPr lang="en-US" dirty="0"/>
          </a:p>
          <a:p>
            <a:pPr marL="0" indent="0">
              <a:buNone/>
            </a:pPr>
            <a:r>
              <a:rPr lang="en-US" dirty="0"/>
              <a:t>Tech industries hire privacy engineers, ethicists… with an engineering background (</a:t>
            </a:r>
            <a:r>
              <a:rPr lang="en-US" dirty="0" err="1"/>
              <a:t>danah</a:t>
            </a:r>
            <a:r>
              <a:rPr lang="en-US" dirty="0"/>
              <a:t> </a:t>
            </a:r>
            <a:r>
              <a:rPr lang="en-US" dirty="0" err="1"/>
              <a:t>boyd</a:t>
            </a:r>
            <a:r>
              <a:rPr lang="en-US" dirty="0"/>
              <a:t>)</a:t>
            </a:r>
          </a:p>
          <a:p>
            <a:pPr marL="0" indent="0">
              <a:buNone/>
            </a:pPr>
            <a:endParaRPr lang="en-US" dirty="0"/>
          </a:p>
          <a:p>
            <a:pPr marL="0" indent="0">
              <a:buNone/>
            </a:pPr>
            <a:r>
              <a:rPr lang="en-US" dirty="0"/>
              <a:t>Future </a:t>
            </a:r>
            <a:r>
              <a:rPr lang="en-US" dirty="0" err="1"/>
              <a:t>curriculae</a:t>
            </a:r>
            <a:r>
              <a:rPr lang="en-US" dirty="0"/>
              <a:t> require engineers versed in dialectics!</a:t>
            </a:r>
          </a:p>
        </p:txBody>
      </p:sp>
      <p:sp>
        <p:nvSpPr>
          <p:cNvPr id="4" name="Slide Number Placeholder 3">
            <a:extLst>
              <a:ext uri="{FF2B5EF4-FFF2-40B4-BE49-F238E27FC236}">
                <a16:creationId xmlns:a16="http://schemas.microsoft.com/office/drawing/2014/main" id="{C01EB693-53D2-4FF7-853C-FAB0611A4365}"/>
              </a:ext>
            </a:extLst>
          </p:cNvPr>
          <p:cNvSpPr>
            <a:spLocks noGrp="1"/>
          </p:cNvSpPr>
          <p:nvPr>
            <p:ph type="sldNum" sz="quarter" idx="12"/>
          </p:nvPr>
        </p:nvSpPr>
        <p:spPr/>
        <p:txBody>
          <a:bodyPr/>
          <a:lstStyle/>
          <a:p>
            <a:fld id="{1F5AFB10-F325-4EC2-A266-88903CE75705}" type="slidenum">
              <a:rPr lang="fr-FR" smtClean="0"/>
              <a:pPr/>
              <a:t>3</a:t>
            </a:fld>
            <a:endParaRPr lang="fr-FR"/>
          </a:p>
        </p:txBody>
      </p:sp>
    </p:spTree>
    <p:extLst>
      <p:ext uri="{BB962C8B-B14F-4D97-AF65-F5344CB8AC3E}">
        <p14:creationId xmlns:p14="http://schemas.microsoft.com/office/powerpoint/2010/main" val="290280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2B2578C-D5AF-4E7F-8A20-5F65B3BACE8F}"/>
              </a:ext>
            </a:extLst>
          </p:cNvPr>
          <p:cNvPicPr>
            <a:picLocks noChangeAspect="1"/>
          </p:cNvPicPr>
          <p:nvPr/>
        </p:nvPicPr>
        <p:blipFill>
          <a:blip r:embed="rId3"/>
          <a:stretch>
            <a:fillRect/>
          </a:stretch>
        </p:blipFill>
        <p:spPr>
          <a:xfrm>
            <a:off x="2401186" y="1396910"/>
            <a:ext cx="8247764" cy="5461090"/>
          </a:xfrm>
          <a:prstGeom prst="rect">
            <a:avLst/>
          </a:prstGeom>
        </p:spPr>
      </p:pic>
      <p:sp>
        <p:nvSpPr>
          <p:cNvPr id="2" name="Title 1">
            <a:extLst>
              <a:ext uri="{FF2B5EF4-FFF2-40B4-BE49-F238E27FC236}">
                <a16:creationId xmlns:a16="http://schemas.microsoft.com/office/drawing/2014/main" id="{6FAD1801-E644-4C7D-BFF0-6F6F51695E57}"/>
              </a:ext>
            </a:extLst>
          </p:cNvPr>
          <p:cNvSpPr>
            <a:spLocks noGrp="1"/>
          </p:cNvSpPr>
          <p:nvPr>
            <p:ph type="title"/>
          </p:nvPr>
        </p:nvSpPr>
        <p:spPr>
          <a:xfrm>
            <a:off x="1619693" y="180647"/>
            <a:ext cx="9810750" cy="1325563"/>
          </a:xfrm>
        </p:spPr>
        <p:txBody>
          <a:bodyPr/>
          <a:lstStyle/>
          <a:p>
            <a:r>
              <a:rPr lang="en-US" dirty="0"/>
              <a:t>A MOOC to engage students and co-construct a shared set of ethical values and practices</a:t>
            </a:r>
          </a:p>
        </p:txBody>
      </p:sp>
      <p:sp>
        <p:nvSpPr>
          <p:cNvPr id="4" name="Slide Number Placeholder 3">
            <a:extLst>
              <a:ext uri="{FF2B5EF4-FFF2-40B4-BE49-F238E27FC236}">
                <a16:creationId xmlns:a16="http://schemas.microsoft.com/office/drawing/2014/main" id="{61830C04-D8BD-4EAB-9D26-8C6ADA8D9759}"/>
              </a:ext>
            </a:extLst>
          </p:cNvPr>
          <p:cNvSpPr>
            <a:spLocks noGrp="1"/>
          </p:cNvSpPr>
          <p:nvPr>
            <p:ph type="sldNum" sz="quarter" idx="12"/>
          </p:nvPr>
        </p:nvSpPr>
        <p:spPr/>
        <p:txBody>
          <a:bodyPr/>
          <a:lstStyle/>
          <a:p>
            <a:fld id="{1F5AFB10-F325-4EC2-A266-88903CE75705}" type="slidenum">
              <a:rPr lang="fr-FR" smtClean="0"/>
              <a:pPr/>
              <a:t>4</a:t>
            </a:fld>
            <a:endParaRPr lang="fr-FR"/>
          </a:p>
        </p:txBody>
      </p:sp>
    </p:spTree>
    <p:extLst>
      <p:ext uri="{BB962C8B-B14F-4D97-AF65-F5344CB8AC3E}">
        <p14:creationId xmlns:p14="http://schemas.microsoft.com/office/powerpoint/2010/main" val="693631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A9FA5-7E12-4B3A-B739-D07AEC6CD0A2}"/>
              </a:ext>
            </a:extLst>
          </p:cNvPr>
          <p:cNvSpPr>
            <a:spLocks noGrp="1"/>
          </p:cNvSpPr>
          <p:nvPr>
            <p:ph type="title"/>
          </p:nvPr>
        </p:nvSpPr>
        <p:spPr/>
        <p:txBody>
          <a:bodyPr/>
          <a:lstStyle/>
          <a:p>
            <a:r>
              <a:rPr lang="en-US" dirty="0"/>
              <a:t>Some lessons learned </a:t>
            </a:r>
          </a:p>
        </p:txBody>
      </p:sp>
      <p:sp>
        <p:nvSpPr>
          <p:cNvPr id="3" name="Content Placeholder 2">
            <a:extLst>
              <a:ext uri="{FF2B5EF4-FFF2-40B4-BE49-F238E27FC236}">
                <a16:creationId xmlns:a16="http://schemas.microsoft.com/office/drawing/2014/main" id="{1C66CAC1-A169-419E-854B-E5A31F542543}"/>
              </a:ext>
            </a:extLst>
          </p:cNvPr>
          <p:cNvSpPr>
            <a:spLocks noGrp="1"/>
          </p:cNvSpPr>
          <p:nvPr>
            <p:ph idx="1"/>
          </p:nvPr>
        </p:nvSpPr>
        <p:spPr/>
        <p:txBody>
          <a:bodyPr>
            <a:normAutofit/>
          </a:bodyPr>
          <a:lstStyle/>
          <a:p>
            <a:r>
              <a:rPr lang="en-US" dirty="0"/>
              <a:t>450 PhD students, hundreds of discussions in the forum.</a:t>
            </a:r>
          </a:p>
          <a:p>
            <a:pPr lvl="1"/>
            <a:r>
              <a:rPr lang="en-US" dirty="0"/>
              <a:t>15% enthusiasts</a:t>
            </a:r>
          </a:p>
          <a:p>
            <a:pPr lvl="1"/>
            <a:r>
              <a:rPr lang="en-US" dirty="0"/>
              <a:t>55% ‘appreciative’ </a:t>
            </a:r>
          </a:p>
          <a:p>
            <a:pPr lvl="1"/>
            <a:r>
              <a:rPr lang="en-US" dirty="0"/>
              <a:t>15% consider the subject irrelevant to their work area</a:t>
            </a:r>
          </a:p>
          <a:p>
            <a:pPr lvl="1"/>
            <a:r>
              <a:rPr lang="en-US" dirty="0"/>
              <a:t>15% have trouble assimilating the content</a:t>
            </a:r>
          </a:p>
          <a:p>
            <a:r>
              <a:rPr lang="en-US" dirty="0"/>
              <a:t>Need to start with a conformity-based approach, to address the full public, then raise in abstraction towards ethical analysis.</a:t>
            </a:r>
          </a:p>
          <a:p>
            <a:r>
              <a:rPr lang="en-US" dirty="0"/>
              <a:t>Complement with discussion forum and resource center.</a:t>
            </a:r>
          </a:p>
          <a:p>
            <a:pPr marL="0" indent="0">
              <a:buNone/>
            </a:pPr>
            <a:r>
              <a:rPr lang="en-US" dirty="0"/>
              <a:t>	</a:t>
            </a:r>
            <a:r>
              <a:rPr lang="en-US" dirty="0">
                <a:hlinkClick r:id="rId3"/>
              </a:rPr>
              <a:t>https://reddit.com/r/ComputerEthics</a:t>
            </a:r>
            <a:endParaRPr lang="en-US" dirty="0"/>
          </a:p>
          <a:p>
            <a:endParaRPr lang="en-US" dirty="0"/>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DA88CEA2-C81A-4C6E-B987-25BE56FC07F8}"/>
              </a:ext>
            </a:extLst>
          </p:cNvPr>
          <p:cNvSpPr>
            <a:spLocks noGrp="1"/>
          </p:cNvSpPr>
          <p:nvPr>
            <p:ph type="sldNum" sz="quarter" idx="12"/>
          </p:nvPr>
        </p:nvSpPr>
        <p:spPr/>
        <p:txBody>
          <a:bodyPr/>
          <a:lstStyle/>
          <a:p>
            <a:fld id="{1F5AFB10-F325-4EC2-A266-88903CE75705}" type="slidenum">
              <a:rPr lang="fr-FR" smtClean="0"/>
              <a:pPr/>
              <a:t>5</a:t>
            </a:fld>
            <a:endParaRPr lang="fr-FR"/>
          </a:p>
        </p:txBody>
      </p:sp>
    </p:spTree>
    <p:extLst>
      <p:ext uri="{BB962C8B-B14F-4D97-AF65-F5344CB8AC3E}">
        <p14:creationId xmlns:p14="http://schemas.microsoft.com/office/powerpoint/2010/main" val="2090569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6095E-3A55-4025-8A81-BF07F128AA52}"/>
              </a:ext>
            </a:extLst>
          </p:cNvPr>
          <p:cNvSpPr>
            <a:spLocks noGrp="1"/>
          </p:cNvSpPr>
          <p:nvPr>
            <p:ph type="title"/>
          </p:nvPr>
        </p:nvSpPr>
        <p:spPr/>
        <p:txBody>
          <a:bodyPr/>
          <a:lstStyle/>
          <a:p>
            <a:r>
              <a:rPr lang="en-US" dirty="0"/>
              <a:t>Intercultural Information Ethics, a vivid example</a:t>
            </a:r>
          </a:p>
        </p:txBody>
      </p:sp>
      <p:pic>
        <p:nvPicPr>
          <p:cNvPr id="6" name="Content Placeholder 5" descr="A screenshot of a newspaper&#10;&#10;Description generated with very high confidence">
            <a:extLst>
              <a:ext uri="{FF2B5EF4-FFF2-40B4-BE49-F238E27FC236}">
                <a16:creationId xmlns:a16="http://schemas.microsoft.com/office/drawing/2014/main" id="{BD312272-A9BF-46F1-8899-7294EF07E02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59421" y="1539492"/>
            <a:ext cx="6632360" cy="4637471"/>
          </a:xfrm>
        </p:spPr>
      </p:pic>
      <p:sp>
        <p:nvSpPr>
          <p:cNvPr id="4" name="Slide Number Placeholder 3">
            <a:extLst>
              <a:ext uri="{FF2B5EF4-FFF2-40B4-BE49-F238E27FC236}">
                <a16:creationId xmlns:a16="http://schemas.microsoft.com/office/drawing/2014/main" id="{E5FE7147-CF30-49D9-99D7-FABB56FB0523}"/>
              </a:ext>
            </a:extLst>
          </p:cNvPr>
          <p:cNvSpPr>
            <a:spLocks noGrp="1"/>
          </p:cNvSpPr>
          <p:nvPr>
            <p:ph type="sldNum" sz="quarter" idx="12"/>
          </p:nvPr>
        </p:nvSpPr>
        <p:spPr/>
        <p:txBody>
          <a:bodyPr/>
          <a:lstStyle/>
          <a:p>
            <a:fld id="{1F5AFB10-F325-4EC2-A266-88903CE75705}" type="slidenum">
              <a:rPr lang="fr-FR" smtClean="0"/>
              <a:pPr/>
              <a:t>6</a:t>
            </a:fld>
            <a:endParaRPr lang="fr-FR"/>
          </a:p>
        </p:txBody>
      </p:sp>
    </p:spTree>
    <p:extLst>
      <p:ext uri="{BB962C8B-B14F-4D97-AF65-F5344CB8AC3E}">
        <p14:creationId xmlns:p14="http://schemas.microsoft.com/office/powerpoint/2010/main" val="1044870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8AC29-E289-4EA8-AB3E-98238FBBA8CB}"/>
              </a:ext>
            </a:extLst>
          </p:cNvPr>
          <p:cNvSpPr>
            <a:spLocks noGrp="1"/>
          </p:cNvSpPr>
          <p:nvPr>
            <p:ph type="title"/>
          </p:nvPr>
        </p:nvSpPr>
        <p:spPr/>
        <p:txBody>
          <a:bodyPr/>
          <a:lstStyle/>
          <a:p>
            <a:r>
              <a:rPr lang="en-US" dirty="0"/>
              <a:t>Towards an ontological approach of Information Ethics</a:t>
            </a:r>
          </a:p>
        </p:txBody>
      </p:sp>
      <p:sp>
        <p:nvSpPr>
          <p:cNvPr id="3" name="Content Placeholder 2">
            <a:extLst>
              <a:ext uri="{FF2B5EF4-FFF2-40B4-BE49-F238E27FC236}">
                <a16:creationId xmlns:a16="http://schemas.microsoft.com/office/drawing/2014/main" id="{2B410BA2-14BD-4338-9506-0ED4BA76BD74}"/>
              </a:ext>
            </a:extLst>
          </p:cNvPr>
          <p:cNvSpPr>
            <a:spLocks noGrp="1"/>
          </p:cNvSpPr>
          <p:nvPr>
            <p:ph idx="1"/>
          </p:nvPr>
        </p:nvSpPr>
        <p:spPr>
          <a:xfrm>
            <a:off x="838200" y="1987295"/>
            <a:ext cx="10515600" cy="4189667"/>
          </a:xfrm>
        </p:spPr>
        <p:txBody>
          <a:bodyPr>
            <a:normAutofit fontScale="85000" lnSpcReduction="20000"/>
          </a:bodyPr>
          <a:lstStyle/>
          <a:p>
            <a:pPr marL="0" indent="0">
              <a:buNone/>
            </a:pPr>
            <a:r>
              <a:rPr lang="en-US" dirty="0"/>
              <a:t>According to Heidegger, our human condition is about ‘being there’: a conscious entity constrained in time and space.</a:t>
            </a:r>
          </a:p>
          <a:p>
            <a:pPr marL="0" indent="0">
              <a:buNone/>
            </a:pPr>
            <a:endParaRPr lang="en-US" dirty="0"/>
          </a:p>
          <a:p>
            <a:pPr marL="0" indent="0">
              <a:buNone/>
            </a:pPr>
            <a:r>
              <a:rPr lang="en-US" dirty="0"/>
              <a:t>In the </a:t>
            </a:r>
            <a:r>
              <a:rPr lang="en-US" i="1" dirty="0"/>
              <a:t>infosphere</a:t>
            </a:r>
            <a:r>
              <a:rPr lang="en-US" dirty="0"/>
              <a:t>, a computer agent is neither bound to a location nor a time frame. Our traces in the infosphere are durable and are a part of our essence.</a:t>
            </a:r>
          </a:p>
          <a:p>
            <a:pPr marL="0" indent="0">
              <a:buNone/>
            </a:pPr>
            <a:endParaRPr lang="en-US" dirty="0"/>
          </a:p>
          <a:p>
            <a:pPr marL="0" indent="0">
              <a:buNone/>
            </a:pPr>
            <a:r>
              <a:rPr lang="en-US" dirty="0"/>
              <a:t>If an ethical system is designed according to the conditions of our existence, information technologies are changing those very conditions. Hence, they force us to reconsider our approaches at Ethical analysis.</a:t>
            </a:r>
          </a:p>
          <a:p>
            <a:pPr marL="0" indent="0">
              <a:buNone/>
            </a:pPr>
            <a:endParaRPr lang="en-US" dirty="0"/>
          </a:p>
          <a:p>
            <a:pPr marL="0" indent="0">
              <a:buNone/>
            </a:pPr>
            <a:r>
              <a:rPr lang="en-US" dirty="0"/>
              <a:t>Rafael </a:t>
            </a:r>
            <a:r>
              <a:rPr lang="en-US" dirty="0" err="1"/>
              <a:t>Capurro</a:t>
            </a:r>
            <a:r>
              <a:rPr lang="en-US" dirty="0"/>
              <a:t>: </a:t>
            </a:r>
            <a:r>
              <a:rPr lang="en-US" dirty="0">
                <a:hlinkClick r:id="rId2"/>
              </a:rPr>
              <a:t>http://www.capurro.de/oxford.html</a:t>
            </a: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A26C5DDF-91AD-46F7-9EA0-45CBCD4C6E58}"/>
              </a:ext>
            </a:extLst>
          </p:cNvPr>
          <p:cNvSpPr>
            <a:spLocks noGrp="1"/>
          </p:cNvSpPr>
          <p:nvPr>
            <p:ph type="sldNum" sz="quarter" idx="12"/>
          </p:nvPr>
        </p:nvSpPr>
        <p:spPr/>
        <p:txBody>
          <a:bodyPr/>
          <a:lstStyle/>
          <a:p>
            <a:fld id="{1F5AFB10-F325-4EC2-A266-88903CE75705}" type="slidenum">
              <a:rPr lang="fr-FR" smtClean="0"/>
              <a:pPr/>
              <a:t>7</a:t>
            </a:fld>
            <a:endParaRPr lang="fr-FR"/>
          </a:p>
        </p:txBody>
      </p:sp>
    </p:spTree>
    <p:extLst>
      <p:ext uri="{BB962C8B-B14F-4D97-AF65-F5344CB8AC3E}">
        <p14:creationId xmlns:p14="http://schemas.microsoft.com/office/powerpoint/2010/main" val="8157870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dirty="0" smtClean="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2760</TotalTime>
  <Words>896</Words>
  <Application>Microsoft Office PowerPoint</Application>
  <PresentationFormat>Widescreen</PresentationFormat>
  <Paragraphs>101</Paragraphs>
  <Slides>8</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Batang</vt:lpstr>
      <vt:lpstr>Arial</vt:lpstr>
      <vt:lpstr>Calibri</vt:lpstr>
      <vt:lpstr>Times New Roman</vt:lpstr>
      <vt:lpstr>Verdana</vt:lpstr>
      <vt:lpstr>Office Theme</vt:lpstr>
      <vt:lpstr>Information Ethics as an engineering discipline lessons learned from teaching Information Ethics to 450 PhD students </vt:lpstr>
      <vt:lpstr>AI Ethics as a subarea of Information Ethics</vt:lpstr>
      <vt:lpstr>(somewhat) Novel challenges in Information Ethics</vt:lpstr>
      <vt:lpstr>An applied Ethics, a technological Ethics</vt:lpstr>
      <vt:lpstr>A MOOC to engage students and co-construct a shared set of ethical values and practices</vt:lpstr>
      <vt:lpstr>Some lessons learned </vt:lpstr>
      <vt:lpstr>Intercultural Information Ethics, a vivid example</vt:lpstr>
      <vt:lpstr>Towards an ontological approach of Information Ethics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Krlng</dc:creator>
  <cp:lastModifiedBy>Thomas Baudel</cp:lastModifiedBy>
  <cp:revision>53</cp:revision>
  <dcterms:created xsi:type="dcterms:W3CDTF">2017-05-22T16:00:40Z</dcterms:created>
  <dcterms:modified xsi:type="dcterms:W3CDTF">2019-07-11T13:13:13Z</dcterms:modified>
</cp:coreProperties>
</file>